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265" r:id="rId2"/>
    <p:sldId id="310" r:id="rId3"/>
    <p:sldId id="320" r:id="rId4"/>
    <p:sldId id="321" r:id="rId5"/>
    <p:sldId id="322" r:id="rId6"/>
    <p:sldId id="323" r:id="rId7"/>
    <p:sldId id="324" r:id="rId8"/>
    <p:sldId id="325" r:id="rId9"/>
    <p:sldId id="326" r:id="rId10"/>
    <p:sldId id="327" r:id="rId11"/>
    <p:sldId id="328" r:id="rId12"/>
    <p:sldId id="329" r:id="rId13"/>
    <p:sldId id="330" r:id="rId14"/>
    <p:sldId id="331" r:id="rId15"/>
    <p:sldId id="332" r:id="rId16"/>
    <p:sldId id="333" r:id="rId17"/>
    <p:sldId id="334" r:id="rId18"/>
    <p:sldId id="335" r:id="rId19"/>
    <p:sldId id="337" r:id="rId20"/>
    <p:sldId id="338" r:id="rId21"/>
  </p:sldIdLst>
  <p:sldSz cx="12188825" cy="6858000"/>
  <p:notesSz cx="6858000" cy="9144000"/>
  <p:custDataLst>
    <p:tags r:id="rId2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9" autoAdjust="0"/>
  </p:normalViewPr>
  <p:slideViewPr>
    <p:cSldViewPr showGuides="1">
      <p:cViewPr varScale="1">
        <p:scale>
          <a:sx n="64" d="100"/>
          <a:sy n="64" d="100"/>
        </p:scale>
        <p:origin x="680" y="44"/>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12/2/2023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12/2/2023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12/2/2023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12/2/2023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12/2/2023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12/2/2023</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12/2/2023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12/2/2023</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12/2/2023</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12/2/2023</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12/2/2023</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12/2/2023</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12/2/2023</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Crop Yield Prediction Using Drone</a:t>
            </a:r>
          </a:p>
        </p:txBody>
      </p:sp>
      <p:sp>
        <p:nvSpPr>
          <p:cNvPr id="4" name="Subtitle 3"/>
          <p:cNvSpPr>
            <a:spLocks noGrp="1"/>
          </p:cNvSpPr>
          <p:nvPr>
            <p:ph type="subTitle" idx="1"/>
          </p:nvPr>
        </p:nvSpPr>
        <p:spPr/>
        <p:txBody>
          <a:bodyPr/>
          <a:lstStyle/>
          <a:p>
            <a:r>
              <a:rPr lang="it-IT" dirty="0"/>
              <a:t>Rochak shrivastav 20BCE1814</a:t>
            </a:r>
          </a:p>
          <a:p>
            <a:r>
              <a:rPr lang="it-IT" dirty="0"/>
              <a:t>Biradar Shailesh 20BCE1845</a:t>
            </a:r>
          </a:p>
          <a:p>
            <a:r>
              <a:rPr lang="it-IT" dirty="0"/>
              <a:t>MD Ayan zafar 20bce1851</a:t>
            </a:r>
          </a:p>
          <a:p>
            <a:r>
              <a:rPr lang="it-IT" dirty="0"/>
              <a:t>Aakash goyal 20bce1617</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Crop Identification</a:t>
            </a:r>
          </a:p>
        </p:txBody>
      </p:sp>
      <p:sp>
        <p:nvSpPr>
          <p:cNvPr id="14" name="Content Placeholder 13"/>
          <p:cNvSpPr>
            <a:spLocks noGrp="1"/>
          </p:cNvSpPr>
          <p:nvPr>
            <p:ph idx="1"/>
          </p:nvPr>
        </p:nvSpPr>
        <p:spPr>
          <a:xfrm>
            <a:off x="1522413" y="1904999"/>
            <a:ext cx="9134391" cy="4572001"/>
          </a:xfrm>
        </p:spPr>
        <p:txBody>
          <a:bodyPr>
            <a:normAutofit lnSpcReduction="10000"/>
          </a:bodyPr>
          <a:lstStyle/>
          <a:p>
            <a:r>
              <a:rPr lang="en-US" dirty="0"/>
              <a:t>Utilization of VGG16 model for crop classification in an unlabeled dataset.</a:t>
            </a:r>
          </a:p>
          <a:p>
            <a:r>
              <a:rPr lang="en-US" dirty="0"/>
              <a:t>VGG16's role in performing image classification tasks.</a:t>
            </a:r>
          </a:p>
          <a:p>
            <a:r>
              <a:rPr lang="en-US" dirty="0"/>
              <a:t>Model architecture involving convolutional layers for feature extraction, pooling layers for down-sampling, and fully connected layers for prediction.</a:t>
            </a:r>
          </a:p>
          <a:p>
            <a:r>
              <a:rPr lang="en-US" dirty="0"/>
              <a:t>Training process using unlabeled datasets to optimize parameters via backpropagation and minimize the loss function.</a:t>
            </a:r>
          </a:p>
          <a:p>
            <a:r>
              <a:rPr lang="en-US" dirty="0"/>
              <a:t>Inference phase mechanics, where input images undergo feature extraction and prediction generation by convolutional and fully connected layers.</a:t>
            </a:r>
          </a:p>
        </p:txBody>
      </p:sp>
    </p:spTree>
    <p:extLst>
      <p:ext uri="{BB962C8B-B14F-4D97-AF65-F5344CB8AC3E}">
        <p14:creationId xmlns:p14="http://schemas.microsoft.com/office/powerpoint/2010/main" val="38000349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Crop Yield Prediction</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Combine multiple datasets to get the required </a:t>
            </a:r>
            <a:r>
              <a:rPr lang="en-US" dirty="0" err="1"/>
              <a:t>dataframe</a:t>
            </a:r>
            <a:r>
              <a:rPr lang="en-US" dirty="0"/>
              <a:t> with required number of attributes</a:t>
            </a:r>
          </a:p>
          <a:p>
            <a:r>
              <a:rPr lang="en-US" dirty="0"/>
              <a:t>Normalize input features using </a:t>
            </a:r>
            <a:r>
              <a:rPr lang="en-US" dirty="0" err="1"/>
              <a:t>MinMax</a:t>
            </a:r>
            <a:r>
              <a:rPr lang="en-US" dirty="0"/>
              <a:t> scaling algorithm.</a:t>
            </a:r>
          </a:p>
          <a:p>
            <a:r>
              <a:rPr lang="en-US" dirty="0"/>
              <a:t>Ensure uniform reflection of features in the model to prevent disproportionate influence during the learning process.</a:t>
            </a:r>
          </a:p>
          <a:p>
            <a:r>
              <a:rPr lang="en-US" dirty="0"/>
              <a:t>Split the dataset into training sets (75%) and testing sets (25%).</a:t>
            </a:r>
          </a:p>
          <a:p>
            <a:r>
              <a:rPr lang="en-US" dirty="0"/>
              <a:t>Facilitate model evaluation by assessing predicted performance on a separate testing set.</a:t>
            </a:r>
          </a:p>
        </p:txBody>
      </p:sp>
    </p:spTree>
    <p:extLst>
      <p:ext uri="{BB962C8B-B14F-4D97-AF65-F5344CB8AC3E}">
        <p14:creationId xmlns:p14="http://schemas.microsoft.com/office/powerpoint/2010/main" val="26080109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Crop Yield Prediction</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Utilize </a:t>
            </a:r>
            <a:r>
              <a:rPr lang="en-US" dirty="0" err="1"/>
              <a:t>RandomForestRegressor</a:t>
            </a:r>
            <a:r>
              <a:rPr lang="en-US" dirty="0"/>
              <a:t> from Scikit-learn as the predictive model.</a:t>
            </a:r>
          </a:p>
          <a:p>
            <a:r>
              <a:rPr lang="en-US" dirty="0"/>
              <a:t>Configure the model with 501 decision trees for enhanced robustness and accuracy.</a:t>
            </a:r>
          </a:p>
          <a:p>
            <a:r>
              <a:rPr lang="en-US" dirty="0"/>
              <a:t>Train the model to learn patterns and relationships between features and crop yields.</a:t>
            </a:r>
          </a:p>
          <a:p>
            <a:r>
              <a:rPr lang="en-US" dirty="0"/>
              <a:t>Generate predictions for the test set after the training process.</a:t>
            </a:r>
          </a:p>
          <a:p>
            <a:r>
              <a:rPr lang="en-US" dirty="0"/>
              <a:t>Evaluate the model's performance by comparing predicted crop yield values to actual values in the test set.</a:t>
            </a:r>
          </a:p>
        </p:txBody>
      </p:sp>
    </p:spTree>
    <p:extLst>
      <p:ext uri="{BB962C8B-B14F-4D97-AF65-F5344CB8AC3E}">
        <p14:creationId xmlns:p14="http://schemas.microsoft.com/office/powerpoint/2010/main" val="8866307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Aerial Seeding</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Integration of drone, Arduino, and servo motor for autonomous seed dispersal.</a:t>
            </a:r>
          </a:p>
          <a:p>
            <a:r>
              <a:rPr lang="en-US" dirty="0"/>
              <a:t>30-second activation timer for accurate drone positioning. Control transition to Arduino-connected servo motor after timer completion.</a:t>
            </a:r>
          </a:p>
          <a:p>
            <a:r>
              <a:rPr lang="en-US" dirty="0"/>
              <a:t>Servo motor manages seed container opening and closing.</a:t>
            </a:r>
          </a:p>
          <a:p>
            <a:r>
              <a:rPr lang="en-US" dirty="0"/>
              <a:t>Predefined sequence for releasing seeds at 5-second intervals.</a:t>
            </a:r>
          </a:p>
          <a:p>
            <a:r>
              <a:rPr lang="en-US" dirty="0"/>
              <a:t>Autonomous cycle repeats until system turn-off or predetermined dispersal cycles completion.</a:t>
            </a:r>
          </a:p>
          <a:p>
            <a:r>
              <a:rPr lang="en-US" dirty="0"/>
              <a:t>Battery Life of 20 to 30 minutes.</a:t>
            </a:r>
          </a:p>
        </p:txBody>
      </p:sp>
    </p:spTree>
    <p:extLst>
      <p:ext uri="{BB962C8B-B14F-4D97-AF65-F5344CB8AC3E}">
        <p14:creationId xmlns:p14="http://schemas.microsoft.com/office/powerpoint/2010/main" val="18276548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Aerial Seeding</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Integration of drone, Arduino, and servo motor for autonomous seed dispersal.</a:t>
            </a:r>
          </a:p>
          <a:p>
            <a:r>
              <a:rPr lang="en-US" dirty="0"/>
              <a:t>30-second activation timer for accurate drone positioning. Control transition to Arduino-connected servo motor after timer completion.</a:t>
            </a:r>
          </a:p>
          <a:p>
            <a:r>
              <a:rPr lang="en-US" dirty="0"/>
              <a:t>Servo motor manages seed container opening and closing.</a:t>
            </a:r>
          </a:p>
          <a:p>
            <a:r>
              <a:rPr lang="en-US" dirty="0"/>
              <a:t>Predefined sequence for releasing seeds at 5-second intervals.</a:t>
            </a:r>
          </a:p>
          <a:p>
            <a:r>
              <a:rPr lang="en-US" dirty="0"/>
              <a:t>Autonomous cycle repeats until system turn-off or predetermined dispersal cycles completion.</a:t>
            </a:r>
          </a:p>
          <a:p>
            <a:r>
              <a:rPr lang="en-US" dirty="0"/>
              <a:t>Battery Life of 20 to 30 minutes.</a:t>
            </a:r>
          </a:p>
        </p:txBody>
      </p:sp>
    </p:spTree>
    <p:extLst>
      <p:ext uri="{BB962C8B-B14F-4D97-AF65-F5344CB8AC3E}">
        <p14:creationId xmlns:p14="http://schemas.microsoft.com/office/powerpoint/2010/main" val="15225019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Implementation of Crop Identification</a:t>
            </a:r>
          </a:p>
        </p:txBody>
      </p:sp>
      <p:pic>
        <p:nvPicPr>
          <p:cNvPr id="2" name="Content Placeholder 1">
            <a:extLst>
              <a:ext uri="{FF2B5EF4-FFF2-40B4-BE49-F238E27FC236}">
                <a16:creationId xmlns:a16="http://schemas.microsoft.com/office/drawing/2014/main" id="{ADA0F001-46F0-B34B-BC4B-87753A448DA3}"/>
              </a:ext>
            </a:extLst>
          </p:cNvPr>
          <p:cNvPicPr>
            <a:picLocks noGrp="1" noChangeAspect="1"/>
          </p:cNvPicPr>
          <p:nvPr>
            <p:ph idx="1"/>
          </p:nvPr>
        </p:nvPicPr>
        <p:blipFill>
          <a:blip r:embed="rId2"/>
          <a:stretch>
            <a:fillRect/>
          </a:stretch>
        </p:blipFill>
        <p:spPr>
          <a:xfrm>
            <a:off x="4150196" y="1905000"/>
            <a:ext cx="4250625" cy="4572000"/>
          </a:xfrm>
          <a:prstGeom prst="rect">
            <a:avLst/>
          </a:prstGeom>
        </p:spPr>
      </p:pic>
    </p:spTree>
    <p:extLst>
      <p:ext uri="{BB962C8B-B14F-4D97-AF65-F5344CB8AC3E}">
        <p14:creationId xmlns:p14="http://schemas.microsoft.com/office/powerpoint/2010/main" val="29881449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Implementation of Crop Yield Prediction</a:t>
            </a:r>
          </a:p>
        </p:txBody>
      </p:sp>
      <p:pic>
        <p:nvPicPr>
          <p:cNvPr id="5" name="Picture 4">
            <a:extLst>
              <a:ext uri="{FF2B5EF4-FFF2-40B4-BE49-F238E27FC236}">
                <a16:creationId xmlns:a16="http://schemas.microsoft.com/office/drawing/2014/main" id="{03EDDF19-E7E6-6285-25FA-5926540FE3E5}"/>
              </a:ext>
            </a:extLst>
          </p:cNvPr>
          <p:cNvPicPr>
            <a:picLocks noChangeAspect="1"/>
          </p:cNvPicPr>
          <p:nvPr/>
        </p:nvPicPr>
        <p:blipFill>
          <a:blip r:embed="rId2"/>
          <a:stretch>
            <a:fillRect/>
          </a:stretch>
        </p:blipFill>
        <p:spPr>
          <a:xfrm>
            <a:off x="1550507" y="2564904"/>
            <a:ext cx="9194630" cy="2232248"/>
          </a:xfrm>
          <a:prstGeom prst="rect">
            <a:avLst/>
          </a:prstGeom>
        </p:spPr>
      </p:pic>
    </p:spTree>
    <p:extLst>
      <p:ext uri="{BB962C8B-B14F-4D97-AF65-F5344CB8AC3E}">
        <p14:creationId xmlns:p14="http://schemas.microsoft.com/office/powerpoint/2010/main" val="11294848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Implementation of Fire Detection</a:t>
            </a:r>
          </a:p>
        </p:txBody>
      </p:sp>
      <p:pic>
        <p:nvPicPr>
          <p:cNvPr id="2" name="Picture 1">
            <a:extLst>
              <a:ext uri="{FF2B5EF4-FFF2-40B4-BE49-F238E27FC236}">
                <a16:creationId xmlns:a16="http://schemas.microsoft.com/office/drawing/2014/main" id="{6387A6D9-CD72-39F3-FAC1-22FCE66F3139}"/>
              </a:ext>
            </a:extLst>
          </p:cNvPr>
          <p:cNvPicPr>
            <a:picLocks noChangeAspect="1"/>
          </p:cNvPicPr>
          <p:nvPr/>
        </p:nvPicPr>
        <p:blipFill>
          <a:blip r:embed="rId2"/>
          <a:stretch>
            <a:fillRect/>
          </a:stretch>
        </p:blipFill>
        <p:spPr>
          <a:xfrm>
            <a:off x="1522413" y="1988840"/>
            <a:ext cx="6120680" cy="1922002"/>
          </a:xfrm>
          <a:prstGeom prst="rect">
            <a:avLst/>
          </a:prstGeom>
        </p:spPr>
      </p:pic>
      <p:pic>
        <p:nvPicPr>
          <p:cNvPr id="3" name="Picture 2">
            <a:extLst>
              <a:ext uri="{FF2B5EF4-FFF2-40B4-BE49-F238E27FC236}">
                <a16:creationId xmlns:a16="http://schemas.microsoft.com/office/drawing/2014/main" id="{DBFC0CA6-82BD-FDEE-B595-1FCD9F272317}"/>
              </a:ext>
            </a:extLst>
          </p:cNvPr>
          <p:cNvPicPr>
            <a:picLocks noChangeAspect="1"/>
          </p:cNvPicPr>
          <p:nvPr/>
        </p:nvPicPr>
        <p:blipFill>
          <a:blip r:embed="rId3"/>
          <a:stretch>
            <a:fillRect/>
          </a:stretch>
        </p:blipFill>
        <p:spPr>
          <a:xfrm>
            <a:off x="1522412" y="4220539"/>
            <a:ext cx="9366963" cy="1371599"/>
          </a:xfrm>
          <a:prstGeom prst="rect">
            <a:avLst/>
          </a:prstGeom>
        </p:spPr>
      </p:pic>
    </p:spTree>
    <p:extLst>
      <p:ext uri="{BB962C8B-B14F-4D97-AF65-F5344CB8AC3E}">
        <p14:creationId xmlns:p14="http://schemas.microsoft.com/office/powerpoint/2010/main" val="37041426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Implementation of Aerial Seeding</a:t>
            </a:r>
          </a:p>
        </p:txBody>
      </p:sp>
      <p:pic>
        <p:nvPicPr>
          <p:cNvPr id="4" name="Picture 3">
            <a:extLst>
              <a:ext uri="{FF2B5EF4-FFF2-40B4-BE49-F238E27FC236}">
                <a16:creationId xmlns:a16="http://schemas.microsoft.com/office/drawing/2014/main" id="{F1170C6F-97F1-E36B-6C21-A34AA296C3A4}"/>
              </a:ext>
            </a:extLst>
          </p:cNvPr>
          <p:cNvPicPr>
            <a:picLocks noChangeAspect="1"/>
          </p:cNvPicPr>
          <p:nvPr/>
        </p:nvPicPr>
        <p:blipFill>
          <a:blip r:embed="rId2"/>
          <a:stretch>
            <a:fillRect/>
          </a:stretch>
        </p:blipFill>
        <p:spPr>
          <a:xfrm rot="16200000">
            <a:off x="3642099" y="1704849"/>
            <a:ext cx="3247219" cy="4535282"/>
          </a:xfrm>
          <a:prstGeom prst="rect">
            <a:avLst/>
          </a:prstGeom>
        </p:spPr>
      </p:pic>
    </p:spTree>
    <p:extLst>
      <p:ext uri="{BB962C8B-B14F-4D97-AF65-F5344CB8AC3E}">
        <p14:creationId xmlns:p14="http://schemas.microsoft.com/office/powerpoint/2010/main" val="16727686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C0AEF-CF66-9EE6-523F-62FD712EFF1E}"/>
              </a:ext>
            </a:extLst>
          </p:cNvPr>
          <p:cNvSpPr>
            <a:spLocks noGrp="1"/>
          </p:cNvSpPr>
          <p:nvPr>
            <p:ph type="title"/>
          </p:nvPr>
        </p:nvSpPr>
        <p:spPr/>
        <p:txBody>
          <a:bodyPr/>
          <a:lstStyle/>
          <a:p>
            <a:r>
              <a:rPr lang="en-IN" dirty="0"/>
              <a:t>Result</a:t>
            </a:r>
          </a:p>
        </p:txBody>
      </p:sp>
      <p:sp>
        <p:nvSpPr>
          <p:cNvPr id="3" name="Content Placeholder 2">
            <a:extLst>
              <a:ext uri="{FF2B5EF4-FFF2-40B4-BE49-F238E27FC236}">
                <a16:creationId xmlns:a16="http://schemas.microsoft.com/office/drawing/2014/main" id="{09E6E561-202C-D4B6-7BF3-9CCF25EFB35A}"/>
              </a:ext>
            </a:extLst>
          </p:cNvPr>
          <p:cNvSpPr>
            <a:spLocks noGrp="1"/>
          </p:cNvSpPr>
          <p:nvPr>
            <p:ph idx="1"/>
          </p:nvPr>
        </p:nvSpPr>
        <p:spPr/>
        <p:txBody>
          <a:bodyPr/>
          <a:lstStyle/>
          <a:p>
            <a:r>
              <a:rPr lang="en-IN" dirty="0"/>
              <a:t>Crop Yield prediction has been successfully implemented with function to give suggestion based on provided data with an accuracy of 96.5%</a:t>
            </a:r>
          </a:p>
          <a:p>
            <a:r>
              <a:rPr lang="en-IN" dirty="0"/>
              <a:t>Crop identification system has been implemented with an accuracy of 91.9%</a:t>
            </a:r>
          </a:p>
          <a:p>
            <a:r>
              <a:rPr lang="en-IN" dirty="0"/>
              <a:t>Fire Detection system has been implemented with an accuracy of 95%</a:t>
            </a:r>
          </a:p>
          <a:p>
            <a:r>
              <a:rPr lang="en-IN" dirty="0"/>
              <a:t>Aerial Seeding system has been successfully achieved with an overall runtime of 20 to 30 minutes.</a:t>
            </a:r>
          </a:p>
        </p:txBody>
      </p:sp>
    </p:spTree>
    <p:extLst>
      <p:ext uri="{BB962C8B-B14F-4D97-AF65-F5344CB8AC3E}">
        <p14:creationId xmlns:p14="http://schemas.microsoft.com/office/powerpoint/2010/main" val="296366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Introduction</a:t>
            </a:r>
          </a:p>
        </p:txBody>
      </p:sp>
      <p:sp>
        <p:nvSpPr>
          <p:cNvPr id="14" name="Content Placeholder 13"/>
          <p:cNvSpPr>
            <a:spLocks noGrp="1"/>
          </p:cNvSpPr>
          <p:nvPr>
            <p:ph idx="1"/>
          </p:nvPr>
        </p:nvSpPr>
        <p:spPr/>
        <p:txBody>
          <a:bodyPr/>
          <a:lstStyle/>
          <a:p>
            <a:r>
              <a:rPr lang="en-US" dirty="0"/>
              <a:t>The "Crop Yield Prediction using Drone" project leverages modern drone technology to revolutionize traditional farming.</a:t>
            </a:r>
          </a:p>
          <a:p>
            <a:r>
              <a:rPr lang="en-US" dirty="0"/>
              <a:t>Equipped with high-resolution cameras, machine learning models, and environmental sensors, our drone aims to optimize crop management and contribute to sustainable agricultural practices.</a:t>
            </a: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20F77-26E4-FF90-AE41-639BF9766ED9}"/>
              </a:ext>
            </a:extLst>
          </p:cNvPr>
          <p:cNvSpPr>
            <a:spLocks noGrp="1"/>
          </p:cNvSpPr>
          <p:nvPr>
            <p:ph type="ctrTitle"/>
          </p:nvPr>
        </p:nvSpPr>
        <p:spPr/>
        <p:txBody>
          <a:bodyPr/>
          <a:lstStyle/>
          <a:p>
            <a:r>
              <a:rPr lang="en-IN" dirty="0"/>
              <a:t>Thank you</a:t>
            </a:r>
          </a:p>
        </p:txBody>
      </p:sp>
    </p:spTree>
    <p:extLst>
      <p:ext uri="{BB962C8B-B14F-4D97-AF65-F5344CB8AC3E}">
        <p14:creationId xmlns:p14="http://schemas.microsoft.com/office/powerpoint/2010/main" val="961160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Motivation</a:t>
            </a:r>
          </a:p>
        </p:txBody>
      </p:sp>
      <p:sp>
        <p:nvSpPr>
          <p:cNvPr id="14" name="Content Placeholder 13"/>
          <p:cNvSpPr>
            <a:spLocks noGrp="1"/>
          </p:cNvSpPr>
          <p:nvPr>
            <p:ph idx="1"/>
          </p:nvPr>
        </p:nvSpPr>
        <p:spPr/>
        <p:txBody>
          <a:bodyPr/>
          <a:lstStyle/>
          <a:p>
            <a:r>
              <a:rPr lang="en-US" b="0" i="0" dirty="0">
                <a:solidFill>
                  <a:srgbClr val="D1D5DB"/>
                </a:solidFill>
                <a:effectLst/>
                <a:latin typeface="Söhne"/>
              </a:rPr>
              <a:t>Traditional farming methods face challenges such as labor-intensive processes, delayed responses to threats, and suboptimal resource utilization.</a:t>
            </a:r>
          </a:p>
          <a:p>
            <a:r>
              <a:rPr lang="en-US" b="0" i="0" dirty="0">
                <a:solidFill>
                  <a:srgbClr val="D1D5DB"/>
                </a:solidFill>
                <a:effectLst/>
                <a:latin typeface="Söhne"/>
              </a:rPr>
              <a:t>This project is motivated by the need to address these issues through the integration of drones and artificial intelligence.</a:t>
            </a:r>
            <a:endParaRPr lang="en-US" dirty="0"/>
          </a:p>
        </p:txBody>
      </p:sp>
    </p:spTree>
    <p:extLst>
      <p:ext uri="{BB962C8B-B14F-4D97-AF65-F5344CB8AC3E}">
        <p14:creationId xmlns:p14="http://schemas.microsoft.com/office/powerpoint/2010/main" val="23826036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Problem Statement</a:t>
            </a:r>
          </a:p>
        </p:txBody>
      </p:sp>
      <p:sp>
        <p:nvSpPr>
          <p:cNvPr id="14" name="Content Placeholder 13"/>
          <p:cNvSpPr>
            <a:spLocks noGrp="1"/>
          </p:cNvSpPr>
          <p:nvPr>
            <p:ph idx="1"/>
          </p:nvPr>
        </p:nvSpPr>
        <p:spPr/>
        <p:txBody>
          <a:bodyPr/>
          <a:lstStyle/>
          <a:p>
            <a:r>
              <a:rPr lang="en-US" dirty="0"/>
              <a:t>Traditional crop identification methods are time-consuming and error-prone. Our project focuses on using drone-captured images and machine learning algorithms to accurately classify crops, including rice, corn, bajra, and sugarcane.</a:t>
            </a:r>
          </a:p>
          <a:p>
            <a:r>
              <a:rPr lang="en-US" b="0" i="0" dirty="0">
                <a:solidFill>
                  <a:srgbClr val="D1D5DB"/>
                </a:solidFill>
                <a:effectLst/>
                <a:latin typeface="Söhne"/>
              </a:rPr>
              <a:t>Farmers struggle to determine optimal water and pesticide usage for different crops, leading to inefficiencies. Our solution involves predicting ideal resource allocation based on crop types and farming areas, enhancing overall resource optimization Using yield prediction.</a:t>
            </a:r>
          </a:p>
          <a:p>
            <a:r>
              <a:rPr lang="en-US" dirty="0">
                <a:solidFill>
                  <a:srgbClr val="D1D5DB"/>
                </a:solidFill>
                <a:latin typeface="Söhne"/>
              </a:rPr>
              <a:t>Dynamically determine fire in farms using image processing</a:t>
            </a:r>
          </a:p>
          <a:p>
            <a:r>
              <a:rPr lang="en-US" dirty="0">
                <a:solidFill>
                  <a:srgbClr val="D1D5DB"/>
                </a:solidFill>
                <a:latin typeface="Söhne"/>
              </a:rPr>
              <a:t>Aerial seeding to reduce labor and save time.</a:t>
            </a:r>
            <a:endParaRPr lang="en-US" dirty="0"/>
          </a:p>
        </p:txBody>
      </p:sp>
    </p:spTree>
    <p:extLst>
      <p:ext uri="{BB962C8B-B14F-4D97-AF65-F5344CB8AC3E}">
        <p14:creationId xmlns:p14="http://schemas.microsoft.com/office/powerpoint/2010/main" val="10509110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Drone Construction</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Assemble Q450 frame according to manufacturer's instructions.</a:t>
            </a:r>
          </a:p>
          <a:p>
            <a:r>
              <a:rPr lang="en-US" dirty="0"/>
              <a:t>Ensure all frame components are securely attached.</a:t>
            </a:r>
          </a:p>
          <a:p>
            <a:r>
              <a:rPr lang="en-US" dirty="0"/>
              <a:t>Mount A2212 1000 KV BLDC Motors on each frame arm using provided screws.</a:t>
            </a:r>
          </a:p>
          <a:p>
            <a:r>
              <a:rPr lang="en-US" dirty="0"/>
              <a:t>Pay attention to motor alignment for secure and straight attachment.</a:t>
            </a:r>
          </a:p>
        </p:txBody>
      </p:sp>
    </p:spTree>
    <p:extLst>
      <p:ext uri="{BB962C8B-B14F-4D97-AF65-F5344CB8AC3E}">
        <p14:creationId xmlns:p14="http://schemas.microsoft.com/office/powerpoint/2010/main" val="8888968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Drone Construction</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Connect Pix-Hawk PX4 Flight Controller to the frame, following wiring diagram.</a:t>
            </a:r>
          </a:p>
          <a:p>
            <a:r>
              <a:rPr lang="en-US" dirty="0"/>
              <a:t>Position flight controller centrally on the frame for balance.</a:t>
            </a:r>
          </a:p>
          <a:p>
            <a:r>
              <a:rPr lang="en-US" dirty="0"/>
              <a:t>Attach 30A ESCs to each motor and connect them to the Flight Controller.</a:t>
            </a:r>
          </a:p>
          <a:p>
            <a:r>
              <a:rPr lang="en-US" dirty="0"/>
              <a:t>Use proper soldering and cable management techniques to prevent interference.</a:t>
            </a:r>
          </a:p>
        </p:txBody>
      </p:sp>
    </p:spTree>
    <p:extLst>
      <p:ext uri="{BB962C8B-B14F-4D97-AF65-F5344CB8AC3E}">
        <p14:creationId xmlns:p14="http://schemas.microsoft.com/office/powerpoint/2010/main" val="11675393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Drone Construction</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Initiate binding process between </a:t>
            </a:r>
            <a:r>
              <a:rPr lang="en-US" dirty="0" err="1"/>
              <a:t>FlySky</a:t>
            </a:r>
            <a:r>
              <a:rPr lang="en-US" dirty="0"/>
              <a:t> FS-iA6B Receiver and </a:t>
            </a:r>
            <a:r>
              <a:rPr lang="en-US" dirty="0" err="1"/>
              <a:t>FlySky</a:t>
            </a:r>
            <a:r>
              <a:rPr lang="en-US" dirty="0"/>
              <a:t> FS-iA6B Transmitter.</a:t>
            </a:r>
          </a:p>
          <a:p>
            <a:r>
              <a:rPr lang="en-US" dirty="0"/>
              <a:t>Verify stable connection before proceeding.</a:t>
            </a:r>
          </a:p>
          <a:p>
            <a:r>
              <a:rPr lang="en-US" dirty="0"/>
              <a:t>Connect 11.1V 5000mAh Lithium-Ion Battery to the power distribution board.</a:t>
            </a:r>
          </a:p>
          <a:p>
            <a:r>
              <a:rPr lang="en-US" dirty="0"/>
              <a:t>Double-check all connections to ensure no loose wires. Securely mount 1045 carbon fiber propellers onto each motor shaft.</a:t>
            </a:r>
          </a:p>
          <a:p>
            <a:r>
              <a:rPr lang="en-US" dirty="0"/>
              <a:t>Confirm propellers are firmly attached and rotate freely without obstructions.</a:t>
            </a:r>
          </a:p>
        </p:txBody>
      </p:sp>
    </p:spTree>
    <p:extLst>
      <p:ext uri="{BB962C8B-B14F-4D97-AF65-F5344CB8AC3E}">
        <p14:creationId xmlns:p14="http://schemas.microsoft.com/office/powerpoint/2010/main" val="4780043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Fire Detection</a:t>
            </a:r>
          </a:p>
        </p:txBody>
      </p:sp>
      <p:sp>
        <p:nvSpPr>
          <p:cNvPr id="14" name="Content Placeholder 13"/>
          <p:cNvSpPr>
            <a:spLocks noGrp="1"/>
          </p:cNvSpPr>
          <p:nvPr>
            <p:ph idx="1"/>
          </p:nvPr>
        </p:nvSpPr>
        <p:spPr>
          <a:xfrm>
            <a:off x="1522413" y="1904999"/>
            <a:ext cx="9134391" cy="4572001"/>
          </a:xfrm>
        </p:spPr>
        <p:txBody>
          <a:bodyPr>
            <a:normAutofit/>
          </a:bodyPr>
          <a:lstStyle/>
          <a:p>
            <a:r>
              <a:rPr lang="en-US" dirty="0"/>
              <a:t>Utilization of </a:t>
            </a:r>
            <a:r>
              <a:rPr lang="en-US" dirty="0" err="1"/>
              <a:t>MobileNet:Incorporate</a:t>
            </a:r>
            <a:r>
              <a:rPr lang="en-US" dirty="0"/>
              <a:t> a pretrained convolutional neural network (CNN), </a:t>
            </a:r>
            <a:r>
              <a:rPr lang="en-US" dirty="0" err="1"/>
              <a:t>MobileNet</a:t>
            </a:r>
            <a:r>
              <a:rPr lang="en-US" dirty="0"/>
              <a:t>, in the model for fire detection in images.</a:t>
            </a:r>
          </a:p>
          <a:p>
            <a:r>
              <a:rPr lang="en-US" dirty="0"/>
              <a:t>Transfer Learning Approach: Implement transfer learning to adapt </a:t>
            </a:r>
            <a:r>
              <a:rPr lang="en-US" dirty="0" err="1"/>
              <a:t>MobileNet</a:t>
            </a:r>
            <a:r>
              <a:rPr lang="en-US" dirty="0"/>
              <a:t> to the fire detection task without retraining from scratch.</a:t>
            </a:r>
          </a:p>
          <a:p>
            <a:r>
              <a:rPr lang="en-US" dirty="0"/>
              <a:t>Architecture Modification: Modify the </a:t>
            </a:r>
            <a:r>
              <a:rPr lang="en-US" dirty="0" err="1"/>
              <a:t>MobileNet</a:t>
            </a:r>
            <a:r>
              <a:rPr lang="en-US" dirty="0"/>
              <a:t> architecture to configure the model for binary classification options, distinguishing between fire and </a:t>
            </a:r>
            <a:r>
              <a:rPr lang="en-US" dirty="0" err="1"/>
              <a:t>nonfire</a:t>
            </a:r>
            <a:r>
              <a:rPr lang="en-US" dirty="0"/>
              <a:t> scenarios.</a:t>
            </a:r>
          </a:p>
          <a:p>
            <a:r>
              <a:rPr lang="en-US" dirty="0"/>
              <a:t>Freezing Layers: Freeze most layers to retain pretrained weights, allowing only newly added layers to be fine-tuned for the specific dataset.</a:t>
            </a:r>
          </a:p>
        </p:txBody>
      </p:sp>
    </p:spTree>
    <p:extLst>
      <p:ext uri="{BB962C8B-B14F-4D97-AF65-F5344CB8AC3E}">
        <p14:creationId xmlns:p14="http://schemas.microsoft.com/office/powerpoint/2010/main" val="12574901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Fire Detection</a:t>
            </a:r>
          </a:p>
        </p:txBody>
      </p:sp>
      <p:sp>
        <p:nvSpPr>
          <p:cNvPr id="14" name="Content Placeholder 13"/>
          <p:cNvSpPr>
            <a:spLocks noGrp="1"/>
          </p:cNvSpPr>
          <p:nvPr>
            <p:ph idx="1"/>
          </p:nvPr>
        </p:nvSpPr>
        <p:spPr>
          <a:xfrm>
            <a:off x="1522413" y="1904999"/>
            <a:ext cx="9134391" cy="4572001"/>
          </a:xfrm>
        </p:spPr>
        <p:txBody>
          <a:bodyPr>
            <a:normAutofit lnSpcReduction="10000"/>
          </a:bodyPr>
          <a:lstStyle/>
          <a:p>
            <a:r>
              <a:rPr lang="en-US" dirty="0"/>
              <a:t>Weight Adjustment During Training: Models adjust their weights during the training process, learning from marked images of fires and other scenarios to improve detection accuracy.</a:t>
            </a:r>
          </a:p>
          <a:p>
            <a:r>
              <a:rPr lang="en-US" dirty="0"/>
              <a:t>Binary Classification: Configure the model to classify images into two categories – fire or </a:t>
            </a:r>
            <a:r>
              <a:rPr lang="en-US" dirty="0" err="1"/>
              <a:t>nonfire</a:t>
            </a:r>
            <a:r>
              <a:rPr lang="en-US" dirty="0"/>
              <a:t> – based on the established patterns learned during training.</a:t>
            </a:r>
          </a:p>
          <a:p>
            <a:r>
              <a:rPr lang="en-US" dirty="0"/>
              <a:t>Loss Function and Optimizer: Guide the training process with a consolidated </a:t>
            </a:r>
            <a:r>
              <a:rPr lang="en-US" dirty="0" err="1"/>
              <a:t>crossentropy</a:t>
            </a:r>
            <a:r>
              <a:rPr lang="en-US" dirty="0"/>
              <a:t> loss function and an Adam optimizer for efficient and effective model learning.</a:t>
            </a:r>
          </a:p>
          <a:p>
            <a:r>
              <a:rPr lang="en-US" dirty="0"/>
              <a:t>Detection Capability: Emphasize that after training, the model will be capable of detecting the presence of fire in new images, leveraging the learned patterns from the training dataset.</a:t>
            </a:r>
          </a:p>
          <a:p>
            <a:endParaRPr lang="en-US" dirty="0"/>
          </a:p>
        </p:txBody>
      </p:sp>
    </p:spTree>
    <p:extLst>
      <p:ext uri="{BB962C8B-B14F-4D97-AF65-F5344CB8AC3E}">
        <p14:creationId xmlns:p14="http://schemas.microsoft.com/office/powerpoint/2010/main" val="19856058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41</TotalTime>
  <Words>1004</Words>
  <Application>Microsoft Office PowerPoint</Application>
  <PresentationFormat>Custom</PresentationFormat>
  <Paragraphs>84</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Corbel</vt:lpstr>
      <vt:lpstr>Söhne</vt:lpstr>
      <vt:lpstr>Digital Blue Tunnel 16x9</vt:lpstr>
      <vt:lpstr>Crop Yield Prediction Using Drone</vt:lpstr>
      <vt:lpstr>Introduction</vt:lpstr>
      <vt:lpstr>Motivation</vt:lpstr>
      <vt:lpstr>Problem Statement</vt:lpstr>
      <vt:lpstr>Drone Construction</vt:lpstr>
      <vt:lpstr>Drone Construction</vt:lpstr>
      <vt:lpstr>Drone Construction</vt:lpstr>
      <vt:lpstr>Fire Detection</vt:lpstr>
      <vt:lpstr>Fire Detection</vt:lpstr>
      <vt:lpstr>Crop Identification</vt:lpstr>
      <vt:lpstr>Crop Yield Prediction</vt:lpstr>
      <vt:lpstr>Crop Yield Prediction</vt:lpstr>
      <vt:lpstr>Aerial Seeding</vt:lpstr>
      <vt:lpstr>Aerial Seeding</vt:lpstr>
      <vt:lpstr>Implementation of Crop Identification</vt:lpstr>
      <vt:lpstr>Implementation of Crop Yield Prediction</vt:lpstr>
      <vt:lpstr>Implementation of Fire Detection</vt:lpstr>
      <vt:lpstr>Implementation of Aerial Seeding</vt:lpstr>
      <vt:lpstr>Result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Crop Yield Prediction Using Drone</dc:title>
  <dc:creator>Rochak Shrivastav</dc:creator>
  <cp:lastModifiedBy>Rochak Shrivastav</cp:lastModifiedBy>
  <cp:revision>1</cp:revision>
  <dcterms:created xsi:type="dcterms:W3CDTF">2023-12-02T12:29:29Z</dcterms:created>
  <dcterms:modified xsi:type="dcterms:W3CDTF">2023-12-02T13:11:27Z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